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894" r:id="rId25"/>
    <p:sldId id="895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57" r:id="rId38"/>
    <p:sldId id="881" r:id="rId39"/>
    <p:sldId id="867" r:id="rId40"/>
    <p:sldId id="892" r:id="rId41"/>
    <p:sldId id="899" r:id="rId42"/>
    <p:sldId id="900" r:id="rId43"/>
    <p:sldId id="305" r:id="rId44"/>
    <p:sldId id="901" r:id="rId45"/>
    <p:sldId id="902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903" r:id="rId55"/>
    <p:sldId id="893" r:id="rId56"/>
    <p:sldId id="314" r:id="rId57"/>
    <p:sldId id="315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8" r:id="rId68"/>
    <p:sldId id="327" r:id="rId6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1"/>
    <p:restoredTop sz="94686"/>
  </p:normalViewPr>
  <p:slideViewPr>
    <p:cSldViewPr snapToGrid="0" snapToObjects="1">
      <p:cViewPr varScale="1">
        <p:scale>
          <a:sx n="125" d="100"/>
          <a:sy n="125" d="100"/>
        </p:scale>
        <p:origin x="11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0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4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56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18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23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0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76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Relationship Id="rId9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8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11" Type="http://schemas.openxmlformats.org/officeDocument/2006/relationships/image" Target="../media/image80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8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11" Type="http://schemas.openxmlformats.org/officeDocument/2006/relationships/image" Target="../media/image80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coordontale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necesare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înlocuit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 de forma: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mulțime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particular: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6381360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“prost-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Criteriul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Evoluția metodelor de învățare automată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1950: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1980: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backpropagare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multistrat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1990: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66160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7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74413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 “kernel trick”, înlocuind produsul scalar cu o funcție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7792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Parametrul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regularizare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endParaRPr lang="en-US" sz="22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metodei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/>
              <p:nvPr/>
            </p:nvSpPr>
            <p:spPr>
              <a:xfrm>
                <a:off x="960536" y="209501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095017"/>
                <a:ext cx="351628" cy="400110"/>
              </a:xfrm>
              <a:prstGeom prst="rect">
                <a:avLst/>
              </a:prstGeom>
              <a:blipFill>
                <a:blip r:embed="rId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/>
              <p:nvPr/>
            </p:nvSpPr>
            <p:spPr>
              <a:xfrm>
                <a:off x="960536" y="283784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837847"/>
                <a:ext cx="351628" cy="400110"/>
              </a:xfrm>
              <a:prstGeom prst="rect">
                <a:avLst/>
              </a:prstGeom>
              <a:blipFill>
                <a:blip r:embed="rId4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/>
              <p:nvPr/>
            </p:nvSpPr>
            <p:spPr>
              <a:xfrm>
                <a:off x="960536" y="357949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3579492"/>
                <a:ext cx="351628" cy="400110"/>
              </a:xfrm>
              <a:prstGeom prst="rect">
                <a:avLst/>
              </a:prstGeom>
              <a:blipFill>
                <a:blip r:embed="rId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/>
              <p:nvPr/>
            </p:nvSpPr>
            <p:spPr>
              <a:xfrm>
                <a:off x="960536" y="470329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4703297"/>
                <a:ext cx="351628" cy="400110"/>
              </a:xfrm>
              <a:prstGeom prst="rect">
                <a:avLst/>
              </a:prstGeom>
              <a:blipFill>
                <a:blip r:embed="rId6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/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/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/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/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blipFill>
                <a:blip r:embed="rId10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/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D9A7190-A3BF-674D-9F1A-4AE738CCDE40}"/>
              </a:ext>
            </a:extLst>
          </p:cNvPr>
          <p:cNvSpPr/>
          <p:nvPr/>
        </p:nvSpPr>
        <p:spPr>
          <a:xfrm>
            <a:off x="4738255" y="5032397"/>
            <a:ext cx="665018" cy="54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/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/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Hilbert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Teoremă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893040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2825408" y="4484836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5021640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 definirea explicită a funcției de scufundare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scufundării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polinomială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 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Constanta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permite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polinoamelor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diverse grade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834640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Gaussiană (RBF)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intersecție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funcții kernel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Hellinger: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PQ: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4994952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5795592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6578232"/>
            <a:ext cx="8596440" cy="6865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A69E5-B12A-C44A-9856-3DB378DEB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36" y="1416910"/>
            <a:ext cx="4700424" cy="4271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403844"/>
            <a:ext cx="9165131" cy="3395222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String kernels </a:t>
            </a:r>
            <a:r>
              <a:rPr lang="en-US" sz="2646" dirty="0" err="1"/>
              <a:t>măsoară</a:t>
            </a:r>
            <a:r>
              <a:rPr lang="en-US" sz="2646" dirty="0"/>
              <a:t> </a:t>
            </a:r>
            <a:r>
              <a:rPr lang="en-US" sz="2646" dirty="0" err="1"/>
              <a:t>similaritatea</a:t>
            </a:r>
            <a:r>
              <a:rPr lang="en-US" sz="2646" dirty="0"/>
              <a:t> </a:t>
            </a:r>
            <a:r>
              <a:rPr lang="en-US" sz="2646" dirty="0" err="1"/>
              <a:t>între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de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r>
              <a:rPr lang="en-US" sz="2646" dirty="0"/>
              <a:t>, </a:t>
            </a:r>
            <a:r>
              <a:rPr lang="en-US" sz="2646" dirty="0" err="1"/>
              <a:t>prin</a:t>
            </a:r>
            <a:r>
              <a:rPr lang="en-US" sz="2646" dirty="0"/>
              <a:t> </a:t>
            </a:r>
            <a:r>
              <a:rPr lang="en-US" sz="2646" dirty="0" err="1"/>
              <a:t>numărarea</a:t>
            </a:r>
            <a:r>
              <a:rPr lang="en-US" sz="2646" dirty="0"/>
              <a:t> </a:t>
            </a:r>
            <a:r>
              <a:rPr lang="en-US" sz="2646" dirty="0" err="1"/>
              <a:t>subsecvențelor</a:t>
            </a:r>
            <a:r>
              <a:rPr lang="en-US" sz="2646" dirty="0"/>
              <a:t> (n-</a:t>
            </a:r>
            <a:r>
              <a:rPr lang="en-US" sz="2646" dirty="0" err="1"/>
              <a:t>grame</a:t>
            </a:r>
            <a:r>
              <a:rPr lang="en-US" sz="2646" dirty="0"/>
              <a:t>) de </a:t>
            </a:r>
            <a:r>
              <a:rPr lang="en-US" sz="2646" dirty="0" err="1"/>
              <a:t>caractere</a:t>
            </a:r>
            <a:r>
              <a:rPr lang="en-US" sz="2646" dirty="0"/>
              <a:t> </a:t>
            </a:r>
            <a:r>
              <a:rPr lang="en-US" sz="2646" dirty="0" err="1"/>
              <a:t>comune</a:t>
            </a:r>
            <a:r>
              <a:rPr lang="en-US" sz="2646" dirty="0"/>
              <a:t> </a:t>
            </a:r>
            <a:r>
              <a:rPr lang="en-US" sz="2646" dirty="0" err="1"/>
              <a:t>dintre</a:t>
            </a:r>
            <a:r>
              <a:rPr lang="en-US" sz="2646" dirty="0"/>
              <a:t> </a:t>
            </a:r>
            <a:r>
              <a:rPr lang="en-US" sz="2646" dirty="0" err="1"/>
              <a:t>cele</a:t>
            </a:r>
            <a:r>
              <a:rPr lang="en-US" sz="2646" dirty="0"/>
              <a:t> </a:t>
            </a:r>
            <a:r>
              <a:rPr lang="en-US" sz="2646" dirty="0" err="1"/>
              <a:t>două</a:t>
            </a:r>
            <a:r>
              <a:rPr lang="en-US" sz="2646" dirty="0"/>
              <a:t> </a:t>
            </a:r>
            <a:r>
              <a:rPr lang="en-US" sz="2646" dirty="0" err="1"/>
              <a:t>șiruri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Textele</a:t>
            </a:r>
            <a:r>
              <a:rPr lang="en-US" sz="2646" dirty="0"/>
              <a:t> pot fi </a:t>
            </a:r>
            <a:r>
              <a:rPr lang="en-US" sz="2646" dirty="0" err="1"/>
              <a:t>interpretate</a:t>
            </a:r>
            <a:r>
              <a:rPr lang="en-US" sz="2646" dirty="0"/>
              <a:t> ca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Avantaje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Nu </a:t>
            </a:r>
            <a:r>
              <a:rPr lang="en-US" sz="2646" dirty="0" err="1"/>
              <a:t>trebuie</a:t>
            </a:r>
            <a:r>
              <a:rPr lang="en-US" sz="2646" dirty="0"/>
              <a:t> </a:t>
            </a:r>
            <a:r>
              <a:rPr lang="en-US" sz="2646" dirty="0" err="1"/>
              <a:t>să</a:t>
            </a:r>
            <a:r>
              <a:rPr lang="en-US" sz="2646" dirty="0"/>
              <a:t> </a:t>
            </a:r>
            <a:r>
              <a:rPr lang="en-US" sz="2646" dirty="0" err="1"/>
              <a:t>delimităm</a:t>
            </a:r>
            <a:r>
              <a:rPr lang="en-US" sz="2646" dirty="0"/>
              <a:t> </a:t>
            </a:r>
            <a:r>
              <a:rPr lang="en-US" sz="2646" dirty="0" err="1"/>
              <a:t>cuvintele</a:t>
            </a:r>
            <a:endParaRPr lang="en-US" sz="2646" dirty="0"/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</a:t>
            </a:r>
            <a:r>
              <a:rPr lang="en-US" sz="2646" dirty="0" err="1"/>
              <a:t>Metoda</a:t>
            </a:r>
            <a:r>
              <a:rPr lang="en-US" sz="2646" dirty="0"/>
              <a:t> </a:t>
            </a:r>
            <a:r>
              <a:rPr lang="en-US" sz="2646" dirty="0" err="1"/>
              <a:t>este</a:t>
            </a:r>
            <a:r>
              <a:rPr lang="en-US" sz="2646" dirty="0"/>
              <a:t> </a:t>
            </a:r>
            <a:r>
              <a:rPr lang="en-US" sz="2646" dirty="0" err="1"/>
              <a:t>independentă</a:t>
            </a:r>
            <a:r>
              <a:rPr lang="en-US" sz="2646" dirty="0"/>
              <a:t> de </a:t>
            </a:r>
            <a:r>
              <a:rPr lang="en-US" sz="2646" dirty="0" err="1"/>
              <a:t>limbă</a:t>
            </a:r>
            <a:endParaRPr lang="en-US" sz="2646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5700" y="1801722"/>
            <a:ext cx="9549063" cy="4702250"/>
          </a:xfrm>
        </p:spPr>
        <p:txBody>
          <a:bodyPr lIns="75597" tIns="37798" rIns="75597" bIns="37798">
            <a:no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 </a:t>
            </a:r>
            <a:r>
              <a:rPr lang="en-US" sz="2646" dirty="0" err="1"/>
              <a:t>Exemplu</a:t>
            </a:r>
            <a:r>
              <a:rPr lang="en-US" sz="2646" dirty="0"/>
              <a:t>: 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Fiind</a:t>
            </a:r>
            <a:r>
              <a:rPr lang="en-US" sz="2646" dirty="0"/>
              <a:t> date </a:t>
            </a:r>
            <a:r>
              <a:rPr lang="en-US" sz="2646" dirty="0">
                <a:solidFill>
                  <a:srgbClr val="FF0000"/>
                </a:solidFill>
              </a:rPr>
              <a:t>s = “pineapple pi”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 = “apple pie” </a:t>
            </a:r>
            <a:r>
              <a:rPr lang="en-US" sz="2646" dirty="0" err="1"/>
              <a:t>peste</a:t>
            </a:r>
            <a:r>
              <a:rPr lang="en-US" sz="2646" dirty="0"/>
              <a:t> un </a:t>
            </a:r>
            <a:r>
              <a:rPr lang="en-US" sz="2646" dirty="0" err="1"/>
              <a:t>alfabet</a:t>
            </a:r>
            <a:r>
              <a:rPr lang="en-US" sz="2646" dirty="0"/>
              <a:t> </a:t>
            </a:r>
            <a:r>
              <a:rPr lang="el-GR" sz="2646" dirty="0"/>
              <a:t>Σ,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 err="1"/>
              <a:t>lungimea</a:t>
            </a:r>
            <a:r>
              <a:rPr lang="en-US" sz="2646" dirty="0"/>
              <a:t> n-</a:t>
            </a:r>
            <a:r>
              <a:rPr lang="en-US" sz="2646" dirty="0" err="1"/>
              <a:t>gramelor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B050"/>
                </a:solidFill>
              </a:rPr>
              <a:t>p = 2</a:t>
            </a:r>
            <a:r>
              <a:rPr lang="en-US" sz="2646" dirty="0"/>
              <a:t>,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construim</a:t>
            </a:r>
            <a:r>
              <a:rPr lang="en-US" sz="2646" dirty="0"/>
              <a:t> </a:t>
            </a:r>
            <a:r>
              <a:rPr lang="en-US" sz="2646" dirty="0" err="1"/>
              <a:t>tabele</a:t>
            </a:r>
            <a:r>
              <a:rPr lang="en-US" sz="2646" dirty="0"/>
              <a:t> hash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and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 care </a:t>
            </a:r>
            <a:r>
              <a:rPr lang="en-US" sz="2646" dirty="0" err="1"/>
              <a:t>conțin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&lt;key&gt;:&lt;value&gt; de </a:t>
            </a:r>
            <a:r>
              <a:rPr lang="en-US" sz="2646" dirty="0" err="1"/>
              <a:t>tipul</a:t>
            </a:r>
            <a:endParaRPr lang="en-US" sz="2646" dirty="0"/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/>
              <a:t>&lt;2-gram&gt;:&lt;</a:t>
            </a:r>
            <a:r>
              <a:rPr lang="en-US" sz="2646" dirty="0" err="1"/>
              <a:t>număr</a:t>
            </a:r>
            <a:r>
              <a:rPr lang="en-US" sz="2646" dirty="0"/>
              <a:t> de </a:t>
            </a:r>
            <a:r>
              <a:rPr lang="en-US" sz="2646" dirty="0" err="1"/>
              <a:t>apariții</a:t>
            </a:r>
            <a:r>
              <a:rPr lang="en-US" sz="2646" dirty="0"/>
              <a:t>&gt;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</a:pPr>
            <a:endParaRPr lang="en-US" sz="2646" dirty="0"/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1C97CAEA-7F97-FA41-9BD4-2F93194FD376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987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fontScale="92500"/>
              </a:bodyPr>
              <a:lstStyle/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/>
                  <a:t> </a:t>
                </a:r>
                <a:r>
                  <a:rPr lang="en-US" sz="2646" dirty="0" err="1"/>
                  <a:t>Funcția</a:t>
                </a:r>
                <a:r>
                  <a:rPr lang="en-US" sz="2646" dirty="0"/>
                  <a:t> string kernel </a:t>
                </a:r>
                <a:r>
                  <a:rPr lang="en-US" sz="2646" dirty="0" err="1"/>
                  <a:t>bazată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pe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biți</a:t>
                </a:r>
                <a:r>
                  <a:rPr lang="en-US" sz="2646" dirty="0"/>
                  <a:t> de </a:t>
                </a:r>
                <a:r>
                  <a:rPr lang="en-US" sz="2646" dirty="0" err="1"/>
                  <a:t>prezență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este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definită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astfel</a:t>
                </a:r>
                <a:r>
                  <a:rPr lang="en-US" sz="2646" dirty="0"/>
                  <a:t>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 err="1"/>
                  <a:t>Exemplu</a:t>
                </a:r>
                <a:r>
                  <a:rPr lang="en-US" sz="2646" dirty="0"/>
                  <a:t> (</a:t>
                </a:r>
                <a:r>
                  <a:rPr lang="en-US" sz="2646" dirty="0" err="1"/>
                  <a:t>continuare</a:t>
                </a:r>
                <a:r>
                  <a:rPr lang="en-US" sz="2646" dirty="0"/>
                  <a:t>):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247" t="-13281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String kernel </a:t>
            </a:r>
            <a:r>
              <a:rPr lang="en-US" sz="3968" dirty="0" err="1"/>
              <a:t>bazat</a:t>
            </a:r>
            <a:r>
              <a:rPr lang="en-US" sz="3968" dirty="0"/>
              <a:t> </a:t>
            </a:r>
            <a:r>
              <a:rPr lang="en-US" sz="3968" dirty="0" err="1"/>
              <a:t>pe</a:t>
            </a:r>
            <a:r>
              <a:rPr lang="en-US" sz="3968" dirty="0"/>
              <a:t> </a:t>
            </a:r>
            <a:r>
              <a:rPr lang="en-US" sz="3968" dirty="0" err="1"/>
              <a:t>biți</a:t>
            </a:r>
            <a:r>
              <a:rPr lang="en-US" sz="3968" dirty="0"/>
              <a:t> de </a:t>
            </a:r>
            <a:r>
              <a:rPr lang="en-US" sz="3968" dirty="0" err="1"/>
              <a:t>presență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separare liniară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038DA-BB7E-9D46-B643-B4AE8BD53B5A}"/>
              </a:ext>
            </a:extLst>
          </p:cNvPr>
          <p:cNvCxnSpPr>
            <a:cxnSpLocks/>
          </p:cNvCxnSpPr>
          <p:nvPr/>
        </p:nvCxnSpPr>
        <p:spPr>
          <a:xfrm>
            <a:off x="4901877" y="3321934"/>
            <a:ext cx="0" cy="61382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0E90C5-E3D0-0C44-950B-EED85E9B7D2E}"/>
              </a:ext>
            </a:extLst>
          </p:cNvPr>
          <p:cNvCxnSpPr>
            <a:cxnSpLocks/>
          </p:cNvCxnSpPr>
          <p:nvPr/>
        </p:nvCxnSpPr>
        <p:spPr>
          <a:xfrm>
            <a:off x="3194612" y="5697041"/>
            <a:ext cx="87967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450AF-B636-194F-8760-0A38D51D9264}"/>
              </a:ext>
            </a:extLst>
          </p:cNvPr>
          <p:cNvCxnSpPr/>
          <p:nvPr/>
        </p:nvCxnSpPr>
        <p:spPr>
          <a:xfrm>
            <a:off x="3194612" y="3460830"/>
            <a:ext cx="170726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F77DB-B376-4D42-B724-83DADF7247F9}"/>
              </a:ext>
            </a:extLst>
          </p:cNvPr>
          <p:cNvCxnSpPr>
            <a:cxnSpLocks/>
          </p:cNvCxnSpPr>
          <p:nvPr/>
        </p:nvCxnSpPr>
        <p:spPr>
          <a:xfrm flipV="1">
            <a:off x="3862057" y="3970486"/>
            <a:ext cx="0" cy="174086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/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blipFill>
                <a:blip r:embed="rId3"/>
                <a:stretch>
                  <a:fillRect l="-1790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65170A2-C2AB-1041-AB8D-A02C42A8D196}"/>
              </a:ext>
            </a:extLst>
          </p:cNvPr>
          <p:cNvSpPr txBox="1"/>
          <p:nvPr/>
        </p:nvSpPr>
        <p:spPr>
          <a:xfrm>
            <a:off x="1116956" y="39972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/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blipFill>
                <a:blip r:embed="rId8"/>
                <a:stretch>
                  <a:fillRect r="-6897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/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blipFill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61EA1E-F599-9245-85B7-48227359A505}"/>
              </a:ext>
            </a:extLst>
          </p:cNvPr>
          <p:cNvCxnSpPr>
            <a:cxnSpLocks/>
          </p:cNvCxnSpPr>
          <p:nvPr/>
        </p:nvCxnSpPr>
        <p:spPr>
          <a:xfrm flipH="1">
            <a:off x="1314333" y="2164466"/>
            <a:ext cx="16756" cy="17712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FD740-D38A-B14D-BF11-D1376B7BAEFA}"/>
              </a:ext>
            </a:extLst>
          </p:cNvPr>
          <p:cNvCxnSpPr>
            <a:cxnSpLocks/>
          </p:cNvCxnSpPr>
          <p:nvPr/>
        </p:nvCxnSpPr>
        <p:spPr>
          <a:xfrm>
            <a:off x="1346247" y="2177820"/>
            <a:ext cx="1836790" cy="223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412111"/>
            <a:ext cx="9218066" cy="5611756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Obțin</a:t>
            </a:r>
            <a:r>
              <a:rPr lang="en-US" sz="2400" dirty="0"/>
              <a:t> </a:t>
            </a:r>
            <a:r>
              <a:rPr lang="en-US" sz="2400" dirty="0" err="1"/>
              <a:t>rezultate</a:t>
            </a:r>
            <a:r>
              <a:rPr lang="en-US" sz="2400" dirty="0"/>
              <a:t> state-of-the-art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anumite</a:t>
            </a:r>
            <a:r>
              <a:rPr lang="en-US" sz="2400" dirty="0"/>
              <a:t> </a:t>
            </a:r>
            <a:r>
              <a:rPr lang="en-US" sz="2400" dirty="0" err="1"/>
              <a:t>probleme</a:t>
            </a:r>
            <a:r>
              <a:rPr lang="en-US" sz="2400" dirty="0"/>
              <a:t>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Native Language Identification [Ionescu &amp; Popescu, BEA17]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Arabic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VarDial18]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Romanian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ACL19]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Utile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obținerea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reprezentări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compacte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cazul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care:</a:t>
            </a:r>
          </a:p>
          <a:p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&lt;&lt;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trăsături</a:t>
            </a:r>
            <a:endParaRPr lang="en-US" sz="2400" dirty="0"/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Numărul</a:t>
            </a:r>
            <a:r>
              <a:rPr lang="en-US" sz="2400" dirty="0"/>
              <a:t> de n-</a:t>
            </a:r>
            <a:r>
              <a:rPr lang="en-US" sz="2400" dirty="0" err="1"/>
              <a:t>grame</a:t>
            </a:r>
            <a:r>
              <a:rPr lang="en-US" sz="2400" dirty="0"/>
              <a:t> </a:t>
            </a:r>
            <a:r>
              <a:rPr lang="en-US" sz="2400" dirty="0" err="1"/>
              <a:t>unice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date TOEFL11: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4,662,520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… versus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646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1" y="1342663"/>
            <a:ext cx="9228144" cy="1751195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Generalizează</a:t>
            </a:r>
            <a:r>
              <a:rPr lang="en" sz="2800" dirty="0"/>
              <a:t> </a:t>
            </a:r>
            <a:r>
              <a:rPr lang="en" sz="2800" dirty="0" err="1"/>
              <a:t>mai</a:t>
            </a:r>
            <a:r>
              <a:rPr lang="en" sz="2800" dirty="0"/>
              <a:t> bine </a:t>
            </a:r>
            <a:r>
              <a:rPr lang="en" sz="2800" dirty="0" err="1"/>
              <a:t>decât</a:t>
            </a:r>
            <a:r>
              <a:rPr lang="en" sz="2800" dirty="0"/>
              <a:t> </a:t>
            </a:r>
            <a:r>
              <a:rPr lang="en" sz="2800" dirty="0" err="1"/>
              <a:t>cuvintele</a:t>
            </a:r>
            <a:endParaRPr lang="en" sz="28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Exemple</a:t>
            </a:r>
            <a:r>
              <a:rPr lang="en" sz="2800" dirty="0"/>
              <a:t> de transfer al </a:t>
            </a:r>
            <a:r>
              <a:rPr lang="en" sz="2800" dirty="0" err="1"/>
              <a:t>limbii</a:t>
            </a:r>
            <a:r>
              <a:rPr lang="en" sz="2800" dirty="0"/>
              <a:t> native din TOEFL11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F180B-2102-E24B-9F01-DCFB82EF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3429525"/>
            <a:ext cx="10079567" cy="3640599"/>
          </a:xfrm>
          <a:prstGeom prst="rect">
            <a:avLst/>
          </a:prstGeom>
        </p:spPr>
      </p:pic>
      <p:sp>
        <p:nvSpPr>
          <p:cNvPr id="5" name="Shape 1310">
            <a:extLst>
              <a:ext uri="{FF2B5EF4-FFF2-40B4-BE49-F238E27FC236}">
                <a16:creationId xmlns:a16="http://schemas.microsoft.com/office/drawing/2014/main" id="{ECDBE8C9-CA5E-C946-8C6C-6F973E5830CC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2386470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175826" y="1251988"/>
            <a:ext cx="9718017" cy="612143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onnal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“…many academics subjects. </a:t>
            </a:r>
            <a:r>
              <a:rPr lang="en-US" sz="2205" i="1" dirty="0" err="1"/>
              <a:t>Additi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 err="1"/>
              <a:t>ly</a:t>
            </a:r>
            <a:r>
              <a:rPr lang="en-US" sz="2205" i="1" dirty="0"/>
              <a:t>, people always have a subject…”</a:t>
            </a:r>
          </a:p>
          <a:p>
            <a:r>
              <a:rPr lang="en-US" sz="2205" i="1" dirty="0"/>
              <a:t>“I would not be in control of my </a:t>
            </a:r>
            <a:r>
              <a:rPr lang="en-US" sz="2205" i="1" dirty="0" err="1"/>
              <a:t>pers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/>
              <a:t> schedule during the trip.”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evelopp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“…and who will have the curiosity to </a:t>
            </a:r>
            <a:r>
              <a:rPr lang="en-US" sz="2205" i="1" dirty="0" err="1"/>
              <a:t>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/>
              <a:t> research on the disease.”</a:t>
            </a:r>
          </a:p>
          <a:p>
            <a:r>
              <a:rPr lang="en-US" sz="2205" i="1" dirty="0"/>
              <a:t>“…be able to do so. </a:t>
            </a:r>
            <a:r>
              <a:rPr lang="en-US" sz="2205" i="1" dirty="0" err="1"/>
              <a:t>Underd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 err="1"/>
              <a:t>ed</a:t>
            </a:r>
            <a:r>
              <a:rPr lang="en-US" sz="2205" i="1" dirty="0"/>
              <a:t> countries are a case in point.”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{n France}</a:t>
            </a:r>
          </a:p>
          <a:p>
            <a:r>
              <a:rPr lang="en-US" sz="2205" i="1" dirty="0"/>
              <a:t>“…studied law in both England and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, I have had the chance…”</a:t>
            </a:r>
          </a:p>
          <a:p>
            <a:r>
              <a:rPr lang="en-US" sz="2205" i="1" dirty="0"/>
              <a:t>“Numbers have actually shown that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 the number of new cars…”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{to </a:t>
            </a:r>
            <a:r>
              <a:rPr lang="en-US" sz="2205" dirty="0" err="1"/>
              <a:t>conc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“…without a tour guide.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there are several advantages…”</a:t>
            </a:r>
          </a:p>
          <a:p>
            <a:r>
              <a:rPr lang="en-US" sz="2205" i="1" dirty="0"/>
              <a:t>“…job they will enjoy.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I think that the best solution is…”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exemple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“…after using them. </a:t>
            </a:r>
            <a:r>
              <a:rPr lang="en-US" sz="2205" i="1" dirty="0" err="1"/>
              <a:t>Onother</a:t>
            </a:r>
            <a:r>
              <a:rPr lang="en-US" sz="2205" i="1" dirty="0"/>
              <a:t>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is my underwear that I </a:t>
            </a:r>
            <a:r>
              <a:rPr lang="en-US" sz="2205" i="1" dirty="0" err="1"/>
              <a:t>bougth</a:t>
            </a:r>
            <a:r>
              <a:rPr lang="en-US" sz="2205" i="1" dirty="0"/>
              <a:t>…”</a:t>
            </a:r>
          </a:p>
          <a:p>
            <a:r>
              <a:rPr lang="en-US" sz="2205" i="1" dirty="0"/>
              <a:t>“Science is a great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of how successful people want to improve…”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 err="1"/>
              <a:t>Exemple</a:t>
            </a:r>
            <a:r>
              <a:rPr lang="en" sz="3968" dirty="0"/>
              <a:t> pe </a:t>
            </a:r>
            <a:r>
              <a:rPr lang="en" sz="3968" dirty="0" err="1"/>
              <a:t>cazul</a:t>
            </a:r>
            <a:r>
              <a:rPr lang="en" sz="3968" dirty="0"/>
              <a:t> </a:t>
            </a:r>
            <a:r>
              <a:rPr lang="en" sz="3968" dirty="0" err="1"/>
              <a:t>French→English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2061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 funcții kernel din combinații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k1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k2,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simetrică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următoarele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29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496843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primală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duală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și Papert,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968120" y="3335760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metodă de clasificare liniară nu poate învăța funcția XOR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751400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1906C2-70C9-0446-9338-8F7B4C4587F8}"/>
              </a:ext>
            </a:extLst>
          </p:cNvPr>
          <p:cNvCxnSpPr>
            <a:cxnSpLocks/>
          </p:cNvCxnSpPr>
          <p:nvPr/>
        </p:nvCxnSpPr>
        <p:spPr>
          <a:xfrm flipH="1" flipV="1">
            <a:off x="591671" y="1444535"/>
            <a:ext cx="2589120" cy="2492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610C43-B4AB-B24E-B150-AAEB61BD260B}"/>
              </a:ext>
            </a:extLst>
          </p:cNvPr>
          <p:cNvCxnSpPr>
            <a:cxnSpLocks/>
          </p:cNvCxnSpPr>
          <p:nvPr/>
        </p:nvCxnSpPr>
        <p:spPr>
          <a:xfrm flipH="1" flipV="1">
            <a:off x="2133600" y="2931665"/>
            <a:ext cx="1049439" cy="10017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82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svm.html#svm-classification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684294"/>
            <a:ext cx="4491672" cy="838105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4884072" y="3814358"/>
            <a:ext cx="2868888" cy="3135082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344480" y="1371600"/>
            <a:ext cx="501840" cy="3312695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capabile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direct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(Fisher)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hiperplan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proiectează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fiecărei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lda_qda.html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284480" y="1692720"/>
            <a:ext cx="96621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“No free lunch”: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sunt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echivalenți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pe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scurtătură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potrivit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Deobicei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vedem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noastr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decizie devine non-liniară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2: Metode kernel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(Hilbert)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căutate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implicit,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cu o funcție kernel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 neliniare din spațiul original sunt transformate în relații liniare prin scufundare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27517</TotalTime>
  <Words>2067</Words>
  <Application>Microsoft Macintosh PowerPoint</Application>
  <PresentationFormat>Custom</PresentationFormat>
  <Paragraphs>447</Paragraphs>
  <Slides>68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513</cp:revision>
  <dcterms:created xsi:type="dcterms:W3CDTF">2016-10-12T16:27:10Z</dcterms:created>
  <dcterms:modified xsi:type="dcterms:W3CDTF">2022-05-12T11:54:09Z</dcterms:modified>
  <dc:language>en-US</dc:language>
</cp:coreProperties>
</file>